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253872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48318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605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365401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246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61554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2967598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401928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111134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A91E6-1339-4744-AA63-28FC8187C632}"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121568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FA91E6-1339-4744-AA63-28FC8187C632}"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316381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FA91E6-1339-4744-AA63-28FC8187C632}"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105190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FA91E6-1339-4744-AA63-28FC8187C632}"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47610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A91E6-1339-4744-AA63-28FC8187C632}"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288177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A91E6-1339-4744-AA63-28FC8187C632}"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393544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A91E6-1339-4744-AA63-28FC8187C632}"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C1175-4AEB-4022-A1A9-FD0236CF3030}" type="slidenum">
              <a:rPr lang="en-GB" smtClean="0"/>
              <a:t>‹#›</a:t>
            </a:fld>
            <a:endParaRPr lang="en-GB"/>
          </a:p>
        </p:txBody>
      </p:sp>
    </p:spTree>
    <p:extLst>
      <p:ext uri="{BB962C8B-B14F-4D97-AF65-F5344CB8AC3E}">
        <p14:creationId xmlns:p14="http://schemas.microsoft.com/office/powerpoint/2010/main" val="101353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FA91E6-1339-4744-AA63-28FC8187C632}" type="datetimeFigureOut">
              <a:rPr lang="en-GB" smtClean="0"/>
              <a:t>18/06/2020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6C1175-4AEB-4022-A1A9-FD0236CF3030}" type="slidenum">
              <a:rPr lang="en-GB" smtClean="0"/>
              <a:t>‹#›</a:t>
            </a:fld>
            <a:endParaRPr lang="en-GB"/>
          </a:p>
        </p:txBody>
      </p:sp>
    </p:spTree>
    <p:extLst>
      <p:ext uri="{BB962C8B-B14F-4D97-AF65-F5344CB8AC3E}">
        <p14:creationId xmlns:p14="http://schemas.microsoft.com/office/powerpoint/2010/main" val="408485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3826-7C69-480D-8DEB-1E9C6AF0C620}"/>
              </a:ext>
            </a:extLst>
          </p:cNvPr>
          <p:cNvSpPr>
            <a:spLocks noGrp="1"/>
          </p:cNvSpPr>
          <p:nvPr>
            <p:ph type="ctrTitle"/>
          </p:nvPr>
        </p:nvSpPr>
        <p:spPr/>
        <p:txBody>
          <a:bodyPr/>
          <a:lstStyle/>
          <a:p>
            <a:r>
              <a:rPr lang="en-GB" dirty="0"/>
              <a:t>How to Use Equation editor on LMS</a:t>
            </a:r>
          </a:p>
        </p:txBody>
      </p:sp>
      <p:sp>
        <p:nvSpPr>
          <p:cNvPr id="3" name="Subtitle 2">
            <a:extLst>
              <a:ext uri="{FF2B5EF4-FFF2-40B4-BE49-F238E27FC236}">
                <a16:creationId xmlns:a16="http://schemas.microsoft.com/office/drawing/2014/main" id="{2127F599-223E-4E4C-801D-C60A32C2ABBE}"/>
              </a:ext>
            </a:extLst>
          </p:cNvPr>
          <p:cNvSpPr>
            <a:spLocks noGrp="1"/>
          </p:cNvSpPr>
          <p:nvPr>
            <p:ph type="subTitle" idx="1"/>
          </p:nvPr>
        </p:nvSpPr>
        <p:spPr/>
        <p:txBody>
          <a:bodyPr/>
          <a:lstStyle/>
          <a:p>
            <a:r>
              <a:rPr lang="en-GB" dirty="0"/>
              <a:t>By: </a:t>
            </a:r>
            <a:r>
              <a:rPr lang="en-GB" dirty="0" err="1"/>
              <a:t>Dr.</a:t>
            </a:r>
            <a:r>
              <a:rPr lang="en-GB" dirty="0"/>
              <a:t> O. O, DARAMOLA</a:t>
            </a:r>
          </a:p>
        </p:txBody>
      </p:sp>
    </p:spTree>
    <p:extLst>
      <p:ext uri="{BB962C8B-B14F-4D97-AF65-F5344CB8AC3E}">
        <p14:creationId xmlns:p14="http://schemas.microsoft.com/office/powerpoint/2010/main" val="470952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0997-6820-4FB7-A8D8-272277BDEF2A}"/>
              </a:ext>
            </a:extLst>
          </p:cNvPr>
          <p:cNvSpPr>
            <a:spLocks noGrp="1"/>
          </p:cNvSpPr>
          <p:nvPr>
            <p:ph type="title"/>
          </p:nvPr>
        </p:nvSpPr>
        <p:spPr/>
        <p:txBody>
          <a:bodyPr/>
          <a:lstStyle/>
          <a:p>
            <a:r>
              <a:rPr lang="en-GB" dirty="0"/>
              <a:t>It appear as shown below</a:t>
            </a:r>
          </a:p>
        </p:txBody>
      </p:sp>
      <p:pic>
        <p:nvPicPr>
          <p:cNvPr id="4" name="Content Placeholder 3">
            <a:extLst>
              <a:ext uri="{FF2B5EF4-FFF2-40B4-BE49-F238E27FC236}">
                <a16:creationId xmlns:a16="http://schemas.microsoft.com/office/drawing/2014/main" id="{E874908E-36ED-47CE-BCED-726904E0CA99}"/>
              </a:ext>
            </a:extLst>
          </p:cNvPr>
          <p:cNvPicPr>
            <a:picLocks noGrp="1" noChangeAspect="1"/>
          </p:cNvPicPr>
          <p:nvPr>
            <p:ph idx="1"/>
          </p:nvPr>
        </p:nvPicPr>
        <p:blipFill rotWithShape="1">
          <a:blip r:embed="rId2"/>
          <a:srcRect l="29644" t="55751" r="8192" b="29202"/>
          <a:stretch/>
        </p:blipFill>
        <p:spPr>
          <a:xfrm>
            <a:off x="1041009" y="2799471"/>
            <a:ext cx="7907959" cy="1702191"/>
          </a:xfrm>
          <a:prstGeom prst="rect">
            <a:avLst/>
          </a:prstGeom>
        </p:spPr>
      </p:pic>
    </p:spTree>
    <p:extLst>
      <p:ext uri="{BB962C8B-B14F-4D97-AF65-F5344CB8AC3E}">
        <p14:creationId xmlns:p14="http://schemas.microsoft.com/office/powerpoint/2010/main" val="190005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9577-0F8E-43D6-85BC-C77F6FDA8988}"/>
              </a:ext>
            </a:extLst>
          </p:cNvPr>
          <p:cNvSpPr>
            <a:spLocks noGrp="1"/>
          </p:cNvSpPr>
          <p:nvPr>
            <p:ph type="title"/>
          </p:nvPr>
        </p:nvSpPr>
        <p:spPr>
          <a:xfrm>
            <a:off x="677334" y="609600"/>
            <a:ext cx="8596668" cy="754966"/>
          </a:xfrm>
        </p:spPr>
        <p:txBody>
          <a:bodyPr/>
          <a:lstStyle/>
          <a:p>
            <a:r>
              <a:rPr lang="en-GB" dirty="0"/>
              <a:t>Integral</a:t>
            </a:r>
          </a:p>
        </p:txBody>
      </p:sp>
      <p:pic>
        <p:nvPicPr>
          <p:cNvPr id="4" name="Content Placeholder 3">
            <a:extLst>
              <a:ext uri="{FF2B5EF4-FFF2-40B4-BE49-F238E27FC236}">
                <a16:creationId xmlns:a16="http://schemas.microsoft.com/office/drawing/2014/main" id="{A03DBCE5-E35D-4090-B2DE-A60A6BC8A933}"/>
              </a:ext>
            </a:extLst>
          </p:cNvPr>
          <p:cNvPicPr>
            <a:picLocks noGrp="1" noChangeAspect="1"/>
          </p:cNvPicPr>
          <p:nvPr>
            <p:ph idx="1"/>
          </p:nvPr>
        </p:nvPicPr>
        <p:blipFill rotWithShape="1">
          <a:blip r:embed="rId2"/>
          <a:srcRect l="27525" t="9492" r="29553" b="15605"/>
          <a:stretch/>
        </p:blipFill>
        <p:spPr>
          <a:xfrm>
            <a:off x="520505" y="1364566"/>
            <a:ext cx="8753497" cy="5008099"/>
          </a:xfrm>
          <a:prstGeom prst="rect">
            <a:avLst/>
          </a:prstGeom>
        </p:spPr>
      </p:pic>
      <p:sp>
        <p:nvSpPr>
          <p:cNvPr id="5" name="Oval 4">
            <a:extLst>
              <a:ext uri="{FF2B5EF4-FFF2-40B4-BE49-F238E27FC236}">
                <a16:creationId xmlns:a16="http://schemas.microsoft.com/office/drawing/2014/main" id="{CE45C19A-E00B-4206-A050-924323425092}"/>
              </a:ext>
            </a:extLst>
          </p:cNvPr>
          <p:cNvSpPr/>
          <p:nvPr/>
        </p:nvSpPr>
        <p:spPr>
          <a:xfrm>
            <a:off x="4178105" y="1702191"/>
            <a:ext cx="1041009" cy="37982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4F4724E-5BEA-44AC-9B05-49D2BD922B29}"/>
              </a:ext>
            </a:extLst>
          </p:cNvPr>
          <p:cNvSpPr/>
          <p:nvPr/>
        </p:nvSpPr>
        <p:spPr>
          <a:xfrm>
            <a:off x="1474763" y="3239086"/>
            <a:ext cx="2450123" cy="37982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84A833F-5B5F-4F56-9D53-7F7726B6F0DA}"/>
              </a:ext>
            </a:extLst>
          </p:cNvPr>
          <p:cNvSpPr/>
          <p:nvPr/>
        </p:nvSpPr>
        <p:spPr>
          <a:xfrm>
            <a:off x="3924886" y="2025161"/>
            <a:ext cx="1041009" cy="37982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2C4B9AA-B0E1-40F1-A134-5150C1413300}"/>
              </a:ext>
            </a:extLst>
          </p:cNvPr>
          <p:cNvSpPr/>
          <p:nvPr/>
        </p:nvSpPr>
        <p:spPr>
          <a:xfrm>
            <a:off x="3740833" y="5794717"/>
            <a:ext cx="2450123" cy="37982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357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204A-EE39-469A-BF76-9059DD79F4D0}"/>
              </a:ext>
            </a:extLst>
          </p:cNvPr>
          <p:cNvSpPr>
            <a:spLocks noGrp="1"/>
          </p:cNvSpPr>
          <p:nvPr>
            <p:ph type="title"/>
          </p:nvPr>
        </p:nvSpPr>
        <p:spPr>
          <a:xfrm>
            <a:off x="677334" y="609600"/>
            <a:ext cx="8596668" cy="795130"/>
          </a:xfrm>
        </p:spPr>
        <p:txBody>
          <a:bodyPr/>
          <a:lstStyle/>
          <a:p>
            <a:r>
              <a:rPr lang="en-GB" dirty="0"/>
              <a:t>It appear as shown below:</a:t>
            </a:r>
          </a:p>
        </p:txBody>
      </p:sp>
      <p:pic>
        <p:nvPicPr>
          <p:cNvPr id="4" name="Content Placeholder 3">
            <a:extLst>
              <a:ext uri="{FF2B5EF4-FFF2-40B4-BE49-F238E27FC236}">
                <a16:creationId xmlns:a16="http://schemas.microsoft.com/office/drawing/2014/main" id="{EFB37225-973E-4A3B-B0D7-1513E5DA45F8}"/>
              </a:ext>
            </a:extLst>
          </p:cNvPr>
          <p:cNvPicPr>
            <a:picLocks noGrp="1" noChangeAspect="1"/>
          </p:cNvPicPr>
          <p:nvPr>
            <p:ph idx="1"/>
          </p:nvPr>
        </p:nvPicPr>
        <p:blipFill rotWithShape="1">
          <a:blip r:embed="rId2"/>
          <a:srcRect l="28712" t="8283" r="11837" b="74569"/>
          <a:stretch/>
        </p:blipFill>
        <p:spPr>
          <a:xfrm>
            <a:off x="993913" y="1789042"/>
            <a:ext cx="7938051" cy="2345636"/>
          </a:xfrm>
          <a:prstGeom prst="rect">
            <a:avLst/>
          </a:prstGeom>
        </p:spPr>
      </p:pic>
    </p:spTree>
    <p:extLst>
      <p:ext uri="{BB962C8B-B14F-4D97-AF65-F5344CB8AC3E}">
        <p14:creationId xmlns:p14="http://schemas.microsoft.com/office/powerpoint/2010/main" val="259574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50EA-0DAF-4683-85FE-F30B194848D4}"/>
              </a:ext>
            </a:extLst>
          </p:cNvPr>
          <p:cNvSpPr>
            <a:spLocks noGrp="1"/>
          </p:cNvSpPr>
          <p:nvPr>
            <p:ph type="title"/>
          </p:nvPr>
        </p:nvSpPr>
        <p:spPr>
          <a:xfrm>
            <a:off x="677334" y="609600"/>
            <a:ext cx="8596668" cy="715617"/>
          </a:xfrm>
        </p:spPr>
        <p:txBody>
          <a:bodyPr/>
          <a:lstStyle/>
          <a:p>
            <a:r>
              <a:rPr lang="en-GB" dirty="0"/>
              <a:t>Quadratic Equation</a:t>
            </a:r>
          </a:p>
        </p:txBody>
      </p:sp>
      <p:pic>
        <p:nvPicPr>
          <p:cNvPr id="4" name="Content Placeholder 3">
            <a:extLst>
              <a:ext uri="{FF2B5EF4-FFF2-40B4-BE49-F238E27FC236}">
                <a16:creationId xmlns:a16="http://schemas.microsoft.com/office/drawing/2014/main" id="{C58D30FB-E7D3-4AB3-8853-C7B4B6968D16}"/>
              </a:ext>
            </a:extLst>
          </p:cNvPr>
          <p:cNvPicPr>
            <a:picLocks noGrp="1" noChangeAspect="1"/>
          </p:cNvPicPr>
          <p:nvPr>
            <p:ph idx="1"/>
          </p:nvPr>
        </p:nvPicPr>
        <p:blipFill rotWithShape="1">
          <a:blip r:embed="rId2"/>
          <a:srcRect l="29229" t="8141" r="30330" b="19086"/>
          <a:stretch/>
        </p:blipFill>
        <p:spPr>
          <a:xfrm>
            <a:off x="1709530" y="1280491"/>
            <a:ext cx="6745358" cy="5711585"/>
          </a:xfrm>
          <a:prstGeom prst="rect">
            <a:avLst/>
          </a:prstGeom>
        </p:spPr>
      </p:pic>
      <p:sp>
        <p:nvSpPr>
          <p:cNvPr id="5" name="Oval 4">
            <a:extLst>
              <a:ext uri="{FF2B5EF4-FFF2-40B4-BE49-F238E27FC236}">
                <a16:creationId xmlns:a16="http://schemas.microsoft.com/office/drawing/2014/main" id="{BB831A38-D098-434B-A5F3-3369E334D3B9}"/>
              </a:ext>
            </a:extLst>
          </p:cNvPr>
          <p:cNvSpPr/>
          <p:nvPr/>
        </p:nvSpPr>
        <p:spPr>
          <a:xfrm>
            <a:off x="4439478" y="1524000"/>
            <a:ext cx="728870" cy="318052"/>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8AFD584-CCF9-4810-A5C2-51DD0969EBDB}"/>
              </a:ext>
            </a:extLst>
          </p:cNvPr>
          <p:cNvSpPr/>
          <p:nvPr/>
        </p:nvSpPr>
        <p:spPr>
          <a:xfrm>
            <a:off x="2200370" y="3269973"/>
            <a:ext cx="1274350" cy="331355"/>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2D1F91A-008F-4E38-B693-8590172AC1D6}"/>
              </a:ext>
            </a:extLst>
          </p:cNvPr>
          <p:cNvSpPr/>
          <p:nvPr/>
        </p:nvSpPr>
        <p:spPr>
          <a:xfrm>
            <a:off x="4445034" y="6248400"/>
            <a:ext cx="1274350" cy="331355"/>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689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434C-D924-4623-9191-8A4623FC92A2}"/>
              </a:ext>
            </a:extLst>
          </p:cNvPr>
          <p:cNvSpPr>
            <a:spLocks noGrp="1"/>
          </p:cNvSpPr>
          <p:nvPr>
            <p:ph type="title"/>
          </p:nvPr>
        </p:nvSpPr>
        <p:spPr>
          <a:xfrm>
            <a:off x="677334" y="609600"/>
            <a:ext cx="8596668" cy="728870"/>
          </a:xfrm>
        </p:spPr>
        <p:txBody>
          <a:bodyPr/>
          <a:lstStyle/>
          <a:p>
            <a:r>
              <a:rPr lang="en-GB" dirty="0"/>
              <a:t>It appear as this</a:t>
            </a:r>
          </a:p>
        </p:txBody>
      </p:sp>
      <p:pic>
        <p:nvPicPr>
          <p:cNvPr id="4" name="Content Placeholder 3">
            <a:extLst>
              <a:ext uri="{FF2B5EF4-FFF2-40B4-BE49-F238E27FC236}">
                <a16:creationId xmlns:a16="http://schemas.microsoft.com/office/drawing/2014/main" id="{AA09A948-C296-43F7-809B-19C6DCACF5B1}"/>
              </a:ext>
            </a:extLst>
          </p:cNvPr>
          <p:cNvPicPr>
            <a:picLocks noGrp="1" noChangeAspect="1"/>
          </p:cNvPicPr>
          <p:nvPr>
            <p:ph idx="1"/>
          </p:nvPr>
        </p:nvPicPr>
        <p:blipFill rotWithShape="1">
          <a:blip r:embed="rId2"/>
          <a:srcRect l="29262" t="42268" r="9527" b="37560"/>
          <a:stretch/>
        </p:blipFill>
        <p:spPr>
          <a:xfrm>
            <a:off x="954157" y="2014331"/>
            <a:ext cx="8319845" cy="2226366"/>
          </a:xfrm>
          <a:prstGeom prst="rect">
            <a:avLst/>
          </a:prstGeom>
        </p:spPr>
      </p:pic>
    </p:spTree>
    <p:extLst>
      <p:ext uri="{BB962C8B-B14F-4D97-AF65-F5344CB8AC3E}">
        <p14:creationId xmlns:p14="http://schemas.microsoft.com/office/powerpoint/2010/main" val="296480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B7E9-41B1-4531-A9AB-335BFDFAF861}"/>
              </a:ext>
            </a:extLst>
          </p:cNvPr>
          <p:cNvSpPr>
            <a:spLocks noGrp="1"/>
          </p:cNvSpPr>
          <p:nvPr>
            <p:ph type="title"/>
          </p:nvPr>
        </p:nvSpPr>
        <p:spPr/>
        <p:txBody>
          <a:bodyPr/>
          <a:lstStyle/>
          <a:p>
            <a:r>
              <a:rPr lang="en-GB" dirty="0"/>
              <a:t>Differentiation</a:t>
            </a:r>
          </a:p>
        </p:txBody>
      </p:sp>
      <p:pic>
        <p:nvPicPr>
          <p:cNvPr id="7" name="Content Placeholder 6">
            <a:extLst>
              <a:ext uri="{FF2B5EF4-FFF2-40B4-BE49-F238E27FC236}">
                <a16:creationId xmlns:a16="http://schemas.microsoft.com/office/drawing/2014/main" id="{5BDCE593-9C9B-4D04-A30D-CE42899D62F1}"/>
              </a:ext>
            </a:extLst>
          </p:cNvPr>
          <p:cNvPicPr>
            <a:picLocks noGrp="1" noChangeAspect="1"/>
          </p:cNvPicPr>
          <p:nvPr>
            <p:ph idx="1"/>
          </p:nvPr>
        </p:nvPicPr>
        <p:blipFill rotWithShape="1">
          <a:blip r:embed="rId2"/>
          <a:srcRect l="28599" t="10912" r="30706" b="16043"/>
          <a:stretch/>
        </p:blipFill>
        <p:spPr>
          <a:xfrm>
            <a:off x="1364974" y="1311966"/>
            <a:ext cx="7381461" cy="5261112"/>
          </a:xfrm>
          <a:prstGeom prst="rect">
            <a:avLst/>
          </a:prstGeom>
        </p:spPr>
      </p:pic>
      <p:sp>
        <p:nvSpPr>
          <p:cNvPr id="8" name="Oval 7">
            <a:extLst>
              <a:ext uri="{FF2B5EF4-FFF2-40B4-BE49-F238E27FC236}">
                <a16:creationId xmlns:a16="http://schemas.microsoft.com/office/drawing/2014/main" id="{C92397B4-5238-4E20-9628-0446D607E23A}"/>
              </a:ext>
            </a:extLst>
          </p:cNvPr>
          <p:cNvSpPr/>
          <p:nvPr/>
        </p:nvSpPr>
        <p:spPr>
          <a:xfrm>
            <a:off x="4412974" y="1643270"/>
            <a:ext cx="914400" cy="28713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13B09F4-7B23-409D-AA8E-53BB2DE188BE}"/>
              </a:ext>
            </a:extLst>
          </p:cNvPr>
          <p:cNvSpPr/>
          <p:nvPr/>
        </p:nvSpPr>
        <p:spPr>
          <a:xfrm>
            <a:off x="6096000" y="2345636"/>
            <a:ext cx="914400" cy="28713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C89D62A-D17C-436A-9291-1D802F4A6884}"/>
              </a:ext>
            </a:extLst>
          </p:cNvPr>
          <p:cNvSpPr/>
          <p:nvPr/>
        </p:nvSpPr>
        <p:spPr>
          <a:xfrm>
            <a:off x="2067542" y="3179298"/>
            <a:ext cx="2345431" cy="39326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9F085D5-6EBA-4199-8354-EC63B55F4FB5}"/>
              </a:ext>
            </a:extLst>
          </p:cNvPr>
          <p:cNvSpPr/>
          <p:nvPr/>
        </p:nvSpPr>
        <p:spPr>
          <a:xfrm>
            <a:off x="4003786" y="5855133"/>
            <a:ext cx="2345431" cy="39326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567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1D87-251E-48AB-8669-0DC2BD9EB731}"/>
              </a:ext>
            </a:extLst>
          </p:cNvPr>
          <p:cNvSpPr>
            <a:spLocks noGrp="1"/>
          </p:cNvSpPr>
          <p:nvPr>
            <p:ph type="title"/>
          </p:nvPr>
        </p:nvSpPr>
        <p:spPr>
          <a:xfrm>
            <a:off x="677334" y="609600"/>
            <a:ext cx="8596668" cy="808383"/>
          </a:xfrm>
        </p:spPr>
        <p:txBody>
          <a:bodyPr/>
          <a:lstStyle/>
          <a:p>
            <a:r>
              <a:rPr lang="en-GB" dirty="0"/>
              <a:t>It appears as</a:t>
            </a:r>
          </a:p>
        </p:txBody>
      </p:sp>
      <p:pic>
        <p:nvPicPr>
          <p:cNvPr id="4" name="Content Placeholder 3">
            <a:extLst>
              <a:ext uri="{FF2B5EF4-FFF2-40B4-BE49-F238E27FC236}">
                <a16:creationId xmlns:a16="http://schemas.microsoft.com/office/drawing/2014/main" id="{8573B277-4970-4854-B04D-D2F86BE7C844}"/>
              </a:ext>
            </a:extLst>
          </p:cNvPr>
          <p:cNvPicPr>
            <a:picLocks noGrp="1" noChangeAspect="1"/>
          </p:cNvPicPr>
          <p:nvPr>
            <p:ph idx="1"/>
          </p:nvPr>
        </p:nvPicPr>
        <p:blipFill rotWithShape="1">
          <a:blip r:embed="rId2"/>
          <a:srcRect l="28976" t="43495" r="10765" b="39024"/>
          <a:stretch/>
        </p:blipFill>
        <p:spPr>
          <a:xfrm>
            <a:off x="858893" y="2146850"/>
            <a:ext cx="7861039" cy="1828802"/>
          </a:xfrm>
          <a:prstGeom prst="rect">
            <a:avLst/>
          </a:prstGeom>
        </p:spPr>
      </p:pic>
    </p:spTree>
    <p:extLst>
      <p:ext uri="{BB962C8B-B14F-4D97-AF65-F5344CB8AC3E}">
        <p14:creationId xmlns:p14="http://schemas.microsoft.com/office/powerpoint/2010/main" val="6886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9080-0A34-46B5-9A92-E8CB81C10C40}"/>
              </a:ext>
            </a:extLst>
          </p:cNvPr>
          <p:cNvSpPr>
            <a:spLocks noGrp="1"/>
          </p:cNvSpPr>
          <p:nvPr>
            <p:ph type="title"/>
          </p:nvPr>
        </p:nvSpPr>
        <p:spPr>
          <a:xfrm>
            <a:off x="677334" y="609600"/>
            <a:ext cx="8596668" cy="768626"/>
          </a:xfrm>
        </p:spPr>
        <p:txBody>
          <a:bodyPr/>
          <a:lstStyle/>
          <a:p>
            <a:r>
              <a:rPr lang="en-GB" dirty="0"/>
              <a:t>Summation</a:t>
            </a:r>
          </a:p>
        </p:txBody>
      </p:sp>
      <p:pic>
        <p:nvPicPr>
          <p:cNvPr id="4" name="Content Placeholder 3">
            <a:extLst>
              <a:ext uri="{FF2B5EF4-FFF2-40B4-BE49-F238E27FC236}">
                <a16:creationId xmlns:a16="http://schemas.microsoft.com/office/drawing/2014/main" id="{E538DC7F-4A4D-47C3-8DCB-CFBDBB46AD71}"/>
              </a:ext>
            </a:extLst>
          </p:cNvPr>
          <p:cNvPicPr>
            <a:picLocks noGrp="1" noChangeAspect="1"/>
          </p:cNvPicPr>
          <p:nvPr>
            <p:ph idx="1"/>
          </p:nvPr>
        </p:nvPicPr>
        <p:blipFill rotWithShape="1">
          <a:blip r:embed="rId2"/>
          <a:srcRect l="29155" t="10235" r="30428" b="15891"/>
          <a:stretch/>
        </p:blipFill>
        <p:spPr>
          <a:xfrm>
            <a:off x="1577009" y="1378226"/>
            <a:ext cx="6559826" cy="5188777"/>
          </a:xfrm>
          <a:prstGeom prst="rect">
            <a:avLst/>
          </a:prstGeom>
        </p:spPr>
      </p:pic>
      <p:sp>
        <p:nvSpPr>
          <p:cNvPr id="5" name="Oval 4">
            <a:extLst>
              <a:ext uri="{FF2B5EF4-FFF2-40B4-BE49-F238E27FC236}">
                <a16:creationId xmlns:a16="http://schemas.microsoft.com/office/drawing/2014/main" id="{E76DFFCC-6AA6-4B3A-A8BB-3E6851B69423}"/>
              </a:ext>
            </a:extLst>
          </p:cNvPr>
          <p:cNvSpPr/>
          <p:nvPr/>
        </p:nvSpPr>
        <p:spPr>
          <a:xfrm>
            <a:off x="4280452" y="1736035"/>
            <a:ext cx="609600" cy="26504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913CB77-D274-4B0C-9C84-25F9684D3063}"/>
              </a:ext>
            </a:extLst>
          </p:cNvPr>
          <p:cNvSpPr/>
          <p:nvPr/>
        </p:nvSpPr>
        <p:spPr>
          <a:xfrm>
            <a:off x="2097614" y="3296478"/>
            <a:ext cx="2182837" cy="40332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F0A11C5-4A91-4299-8047-8D4F221CCA43}"/>
              </a:ext>
            </a:extLst>
          </p:cNvPr>
          <p:cNvSpPr/>
          <p:nvPr/>
        </p:nvSpPr>
        <p:spPr>
          <a:xfrm>
            <a:off x="3765503" y="5902518"/>
            <a:ext cx="2182837" cy="40332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870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21AE-A2FD-4336-827D-2806D8F8C5C5}"/>
              </a:ext>
            </a:extLst>
          </p:cNvPr>
          <p:cNvSpPr>
            <a:spLocks noGrp="1"/>
          </p:cNvSpPr>
          <p:nvPr>
            <p:ph type="title"/>
          </p:nvPr>
        </p:nvSpPr>
        <p:spPr>
          <a:xfrm>
            <a:off x="677334" y="609600"/>
            <a:ext cx="8596668" cy="887896"/>
          </a:xfrm>
        </p:spPr>
        <p:txBody>
          <a:bodyPr/>
          <a:lstStyle/>
          <a:p>
            <a:r>
              <a:rPr lang="en-GB" dirty="0"/>
              <a:t>It appears as</a:t>
            </a:r>
          </a:p>
        </p:txBody>
      </p:sp>
      <p:pic>
        <p:nvPicPr>
          <p:cNvPr id="4" name="Content Placeholder 3">
            <a:extLst>
              <a:ext uri="{FF2B5EF4-FFF2-40B4-BE49-F238E27FC236}">
                <a16:creationId xmlns:a16="http://schemas.microsoft.com/office/drawing/2014/main" id="{302F192A-8759-4757-AC57-6261DE576A84}"/>
              </a:ext>
            </a:extLst>
          </p:cNvPr>
          <p:cNvPicPr>
            <a:picLocks noGrp="1" noChangeAspect="1"/>
          </p:cNvPicPr>
          <p:nvPr>
            <p:ph idx="1"/>
          </p:nvPr>
        </p:nvPicPr>
        <p:blipFill rotWithShape="1">
          <a:blip r:embed="rId2"/>
          <a:srcRect l="28445" t="56576" r="7294" b="21264"/>
          <a:stretch/>
        </p:blipFill>
        <p:spPr>
          <a:xfrm>
            <a:off x="561433" y="1404729"/>
            <a:ext cx="8712569" cy="2597427"/>
          </a:xfrm>
          <a:prstGeom prst="rect">
            <a:avLst/>
          </a:prstGeom>
        </p:spPr>
      </p:pic>
    </p:spTree>
    <p:extLst>
      <p:ext uri="{BB962C8B-B14F-4D97-AF65-F5344CB8AC3E}">
        <p14:creationId xmlns:p14="http://schemas.microsoft.com/office/powerpoint/2010/main" val="4075665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AFAA-6783-442A-8C48-5DC1E154A761}"/>
              </a:ext>
            </a:extLst>
          </p:cNvPr>
          <p:cNvSpPr>
            <a:spLocks noGrp="1"/>
          </p:cNvSpPr>
          <p:nvPr>
            <p:ph type="title"/>
          </p:nvPr>
        </p:nvSpPr>
        <p:spPr>
          <a:xfrm>
            <a:off x="677334" y="609600"/>
            <a:ext cx="8596668" cy="728870"/>
          </a:xfrm>
        </p:spPr>
        <p:txBody>
          <a:bodyPr/>
          <a:lstStyle/>
          <a:p>
            <a:r>
              <a:rPr lang="en-GB" dirty="0"/>
              <a:t>Continuous Equation </a:t>
            </a:r>
          </a:p>
        </p:txBody>
      </p:sp>
      <p:pic>
        <p:nvPicPr>
          <p:cNvPr id="4" name="Content Placeholder 3">
            <a:extLst>
              <a:ext uri="{FF2B5EF4-FFF2-40B4-BE49-F238E27FC236}">
                <a16:creationId xmlns:a16="http://schemas.microsoft.com/office/drawing/2014/main" id="{2C35DABF-37C3-43A4-89E4-5C142584AF57}"/>
              </a:ext>
            </a:extLst>
          </p:cNvPr>
          <p:cNvPicPr>
            <a:picLocks noGrp="1" noChangeAspect="1"/>
          </p:cNvPicPr>
          <p:nvPr>
            <p:ph idx="1"/>
          </p:nvPr>
        </p:nvPicPr>
        <p:blipFill rotWithShape="1">
          <a:blip r:embed="rId2"/>
          <a:srcRect l="28539" t="9584" r="30594" b="15193"/>
          <a:stretch/>
        </p:blipFill>
        <p:spPr>
          <a:xfrm>
            <a:off x="1192696" y="1205948"/>
            <a:ext cx="6745356" cy="5459895"/>
          </a:xfrm>
          <a:prstGeom prst="rect">
            <a:avLst/>
          </a:prstGeom>
        </p:spPr>
      </p:pic>
      <p:sp>
        <p:nvSpPr>
          <p:cNvPr id="5" name="Oval 4">
            <a:extLst>
              <a:ext uri="{FF2B5EF4-FFF2-40B4-BE49-F238E27FC236}">
                <a16:creationId xmlns:a16="http://schemas.microsoft.com/office/drawing/2014/main" id="{9B4EB56D-2A3D-47F4-B835-83168BC4CAD9}"/>
              </a:ext>
            </a:extLst>
          </p:cNvPr>
          <p:cNvSpPr/>
          <p:nvPr/>
        </p:nvSpPr>
        <p:spPr>
          <a:xfrm>
            <a:off x="3988904" y="1563757"/>
            <a:ext cx="768626" cy="371061"/>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71613AE-4FC9-4EA4-BF0D-BC6BAD18217D}"/>
              </a:ext>
            </a:extLst>
          </p:cNvPr>
          <p:cNvSpPr/>
          <p:nvPr/>
        </p:nvSpPr>
        <p:spPr>
          <a:xfrm>
            <a:off x="2421041" y="1563756"/>
            <a:ext cx="768626" cy="371061"/>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1D08177-D329-43D8-AE85-3456B047E8B7}"/>
              </a:ext>
            </a:extLst>
          </p:cNvPr>
          <p:cNvSpPr/>
          <p:nvPr/>
        </p:nvSpPr>
        <p:spPr>
          <a:xfrm>
            <a:off x="1753510" y="3052689"/>
            <a:ext cx="3004020" cy="106914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DEDF3AB7-0D1E-4F34-AD3C-1E1AF92E103D}"/>
              </a:ext>
            </a:extLst>
          </p:cNvPr>
          <p:cNvSpPr/>
          <p:nvPr/>
        </p:nvSpPr>
        <p:spPr>
          <a:xfrm>
            <a:off x="3091980" y="5836053"/>
            <a:ext cx="3004020" cy="69808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F690C6C0-916A-4A98-9918-3434879BF81F}"/>
              </a:ext>
            </a:extLst>
          </p:cNvPr>
          <p:cNvSpPr/>
          <p:nvPr/>
        </p:nvSpPr>
        <p:spPr>
          <a:xfrm>
            <a:off x="1391864" y="1800665"/>
            <a:ext cx="1210659" cy="1871003"/>
          </a:xfrm>
          <a:custGeom>
            <a:avLst/>
            <a:gdLst>
              <a:gd name="connsiteX0" fmla="*/ 1210659 w 1210659"/>
              <a:gd name="connsiteY0" fmla="*/ 0 h 1871003"/>
              <a:gd name="connsiteX1" fmla="*/ 127447 w 1210659"/>
              <a:gd name="connsiteY1" fmla="*/ 858129 h 1871003"/>
              <a:gd name="connsiteX2" fmla="*/ 14905 w 1210659"/>
              <a:gd name="connsiteY2" fmla="*/ 1181686 h 1871003"/>
              <a:gd name="connsiteX3" fmla="*/ 28973 w 1210659"/>
              <a:gd name="connsiteY3" fmla="*/ 1266092 h 1871003"/>
              <a:gd name="connsiteX4" fmla="*/ 85244 w 1210659"/>
              <a:gd name="connsiteY4" fmla="*/ 1406769 h 1871003"/>
              <a:gd name="connsiteX5" fmla="*/ 169650 w 1210659"/>
              <a:gd name="connsiteY5" fmla="*/ 1420837 h 1871003"/>
              <a:gd name="connsiteX6" fmla="*/ 239988 w 1210659"/>
              <a:gd name="connsiteY6" fmla="*/ 1575581 h 1871003"/>
              <a:gd name="connsiteX7" fmla="*/ 268124 w 1210659"/>
              <a:gd name="connsiteY7" fmla="*/ 1645920 h 1871003"/>
              <a:gd name="connsiteX8" fmla="*/ 352530 w 1210659"/>
              <a:gd name="connsiteY8" fmla="*/ 1716258 h 1871003"/>
              <a:gd name="connsiteX9" fmla="*/ 366598 w 1210659"/>
              <a:gd name="connsiteY9" fmla="*/ 1786597 h 1871003"/>
              <a:gd name="connsiteX10" fmla="*/ 380665 w 1210659"/>
              <a:gd name="connsiteY10" fmla="*/ 1842867 h 1871003"/>
              <a:gd name="connsiteX11" fmla="*/ 422868 w 1210659"/>
              <a:gd name="connsiteY11" fmla="*/ 1856935 h 1871003"/>
              <a:gd name="connsiteX12" fmla="*/ 521342 w 1210659"/>
              <a:gd name="connsiteY12" fmla="*/ 1871003 h 187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0659" h="1871003">
                <a:moveTo>
                  <a:pt x="1210659" y="0"/>
                </a:moveTo>
                <a:cubicBezTo>
                  <a:pt x="849588" y="286043"/>
                  <a:pt x="470633" y="550857"/>
                  <a:pt x="127447" y="858129"/>
                </a:cubicBezTo>
                <a:cubicBezTo>
                  <a:pt x="-27857" y="997180"/>
                  <a:pt x="-6544" y="1042264"/>
                  <a:pt x="14905" y="1181686"/>
                </a:cubicBezTo>
                <a:cubicBezTo>
                  <a:pt x="19242" y="1209878"/>
                  <a:pt x="22996" y="1238202"/>
                  <a:pt x="28973" y="1266092"/>
                </a:cubicBezTo>
                <a:cubicBezTo>
                  <a:pt x="31900" y="1279753"/>
                  <a:pt x="39515" y="1389620"/>
                  <a:pt x="85244" y="1406769"/>
                </a:cubicBezTo>
                <a:cubicBezTo>
                  <a:pt x="111951" y="1416784"/>
                  <a:pt x="141515" y="1416148"/>
                  <a:pt x="169650" y="1420837"/>
                </a:cubicBezTo>
                <a:cubicBezTo>
                  <a:pt x="210016" y="1622663"/>
                  <a:pt x="142642" y="1332220"/>
                  <a:pt x="239988" y="1575581"/>
                </a:cubicBezTo>
                <a:cubicBezTo>
                  <a:pt x="249367" y="1599027"/>
                  <a:pt x="254740" y="1624506"/>
                  <a:pt x="268124" y="1645920"/>
                </a:cubicBezTo>
                <a:cubicBezTo>
                  <a:pt x="287467" y="1676868"/>
                  <a:pt x="323361" y="1696812"/>
                  <a:pt x="352530" y="1716258"/>
                </a:cubicBezTo>
                <a:cubicBezTo>
                  <a:pt x="357219" y="1739704"/>
                  <a:pt x="361411" y="1763256"/>
                  <a:pt x="366598" y="1786597"/>
                </a:cubicBezTo>
                <a:cubicBezTo>
                  <a:pt x="370792" y="1805471"/>
                  <a:pt x="368587" y="1827770"/>
                  <a:pt x="380665" y="1842867"/>
                </a:cubicBezTo>
                <a:cubicBezTo>
                  <a:pt x="389928" y="1854446"/>
                  <a:pt x="408327" y="1854027"/>
                  <a:pt x="422868" y="1856935"/>
                </a:cubicBezTo>
                <a:cubicBezTo>
                  <a:pt x="455382" y="1863438"/>
                  <a:pt x="521342" y="1871003"/>
                  <a:pt x="521342" y="1871003"/>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216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84F4-37B5-43FF-942B-94D3DB798819}"/>
              </a:ext>
            </a:extLst>
          </p:cNvPr>
          <p:cNvSpPr>
            <a:spLocks noGrp="1"/>
          </p:cNvSpPr>
          <p:nvPr>
            <p:ph type="title"/>
          </p:nvPr>
        </p:nvSpPr>
        <p:spPr/>
        <p:txBody>
          <a:bodyPr/>
          <a:lstStyle/>
          <a:p>
            <a:r>
              <a:rPr lang="en-GB" dirty="0"/>
              <a:t>To Write equation </a:t>
            </a:r>
          </a:p>
        </p:txBody>
      </p:sp>
      <p:sp>
        <p:nvSpPr>
          <p:cNvPr id="3" name="Content Placeholder 2">
            <a:extLst>
              <a:ext uri="{FF2B5EF4-FFF2-40B4-BE49-F238E27FC236}">
                <a16:creationId xmlns:a16="http://schemas.microsoft.com/office/drawing/2014/main" id="{5A50EE72-7F45-4852-93A1-EFCA14BF3462}"/>
              </a:ext>
            </a:extLst>
          </p:cNvPr>
          <p:cNvSpPr>
            <a:spLocks noGrp="1"/>
          </p:cNvSpPr>
          <p:nvPr>
            <p:ph idx="1"/>
          </p:nvPr>
        </p:nvSpPr>
        <p:spPr/>
        <p:txBody>
          <a:bodyPr/>
          <a:lstStyle/>
          <a:p>
            <a:r>
              <a:rPr lang="en-GB" dirty="0"/>
              <a:t>First click on show more buttons</a:t>
            </a:r>
          </a:p>
          <a:p>
            <a:endParaRPr lang="en-GB" dirty="0"/>
          </a:p>
        </p:txBody>
      </p:sp>
      <p:pic>
        <p:nvPicPr>
          <p:cNvPr id="5" name="Picture 2">
            <a:extLst>
              <a:ext uri="{FF2B5EF4-FFF2-40B4-BE49-F238E27FC236}">
                <a16:creationId xmlns:a16="http://schemas.microsoft.com/office/drawing/2014/main" id="{692B1DEE-1CA0-4049-940F-94AC3698021D}"/>
              </a:ext>
            </a:extLst>
          </p:cNvPr>
          <p:cNvPicPr>
            <a:picLocks noChangeAspect="1" noChangeArrowheads="1"/>
          </p:cNvPicPr>
          <p:nvPr/>
        </p:nvPicPr>
        <p:blipFill>
          <a:blip r:embed="rId2"/>
          <a:srcRect/>
          <a:stretch>
            <a:fillRect/>
          </a:stretch>
        </p:blipFill>
        <p:spPr bwMode="auto">
          <a:xfrm>
            <a:off x="4570982" y="559595"/>
            <a:ext cx="2286000" cy="990600"/>
          </a:xfrm>
          <a:prstGeom prst="rect">
            <a:avLst/>
          </a:prstGeom>
          <a:noFill/>
          <a:ln w="9525">
            <a:noFill/>
            <a:miter lim="800000"/>
            <a:headEnd/>
            <a:tailEnd/>
          </a:ln>
          <a:effectLst/>
        </p:spPr>
      </p:pic>
      <p:pic>
        <p:nvPicPr>
          <p:cNvPr id="6" name="Content Placeholder 3">
            <a:extLst>
              <a:ext uri="{FF2B5EF4-FFF2-40B4-BE49-F238E27FC236}">
                <a16:creationId xmlns:a16="http://schemas.microsoft.com/office/drawing/2014/main" id="{642C8235-30D2-4DA9-973B-1284977B6352}"/>
              </a:ext>
            </a:extLst>
          </p:cNvPr>
          <p:cNvPicPr>
            <a:picLocks noChangeAspect="1"/>
          </p:cNvPicPr>
          <p:nvPr/>
        </p:nvPicPr>
        <p:blipFill rotWithShape="1">
          <a:blip r:embed="rId3"/>
          <a:srcRect l="36854" t="29009" r="7671" b="18412"/>
          <a:stretch/>
        </p:blipFill>
        <p:spPr>
          <a:xfrm>
            <a:off x="1099930" y="2676366"/>
            <a:ext cx="8467480" cy="3572034"/>
          </a:xfrm>
          <a:prstGeom prst="rect">
            <a:avLst/>
          </a:prstGeom>
        </p:spPr>
      </p:pic>
      <p:sp>
        <p:nvSpPr>
          <p:cNvPr id="7" name="Oval 6">
            <a:extLst>
              <a:ext uri="{FF2B5EF4-FFF2-40B4-BE49-F238E27FC236}">
                <a16:creationId xmlns:a16="http://schemas.microsoft.com/office/drawing/2014/main" id="{53107ADC-9B7F-4CBC-BD26-58F480CC115C}"/>
              </a:ext>
            </a:extLst>
          </p:cNvPr>
          <p:cNvSpPr/>
          <p:nvPr/>
        </p:nvSpPr>
        <p:spPr>
          <a:xfrm>
            <a:off x="2982351" y="3010486"/>
            <a:ext cx="379827" cy="4185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2329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4C21-6424-46A8-B9F8-CA0B80DD5E77}"/>
              </a:ext>
            </a:extLst>
          </p:cNvPr>
          <p:cNvSpPr>
            <a:spLocks noGrp="1"/>
          </p:cNvSpPr>
          <p:nvPr>
            <p:ph type="title"/>
          </p:nvPr>
        </p:nvSpPr>
        <p:spPr>
          <a:xfrm>
            <a:off x="677334" y="609600"/>
            <a:ext cx="8596668" cy="769034"/>
          </a:xfrm>
        </p:spPr>
        <p:txBody>
          <a:bodyPr/>
          <a:lstStyle/>
          <a:p>
            <a:r>
              <a:rPr lang="en-GB" dirty="0"/>
              <a:t>It appear as</a:t>
            </a:r>
          </a:p>
        </p:txBody>
      </p:sp>
      <p:pic>
        <p:nvPicPr>
          <p:cNvPr id="4" name="Content Placeholder 3">
            <a:extLst>
              <a:ext uri="{FF2B5EF4-FFF2-40B4-BE49-F238E27FC236}">
                <a16:creationId xmlns:a16="http://schemas.microsoft.com/office/drawing/2014/main" id="{CF4C1142-083D-4D6D-B366-3EB5ED7A8463}"/>
              </a:ext>
            </a:extLst>
          </p:cNvPr>
          <p:cNvPicPr>
            <a:picLocks noGrp="1" noChangeAspect="1"/>
          </p:cNvPicPr>
          <p:nvPr>
            <p:ph idx="1"/>
          </p:nvPr>
        </p:nvPicPr>
        <p:blipFill rotWithShape="1">
          <a:blip r:embed="rId2"/>
          <a:srcRect l="30616" t="42844" r="12587" b="37956"/>
          <a:stretch/>
        </p:blipFill>
        <p:spPr>
          <a:xfrm>
            <a:off x="539261" y="1378634"/>
            <a:ext cx="8937639" cy="2208628"/>
          </a:xfrm>
          <a:prstGeom prst="rect">
            <a:avLst/>
          </a:prstGeom>
        </p:spPr>
      </p:pic>
    </p:spTree>
    <p:extLst>
      <p:ext uri="{BB962C8B-B14F-4D97-AF65-F5344CB8AC3E}">
        <p14:creationId xmlns:p14="http://schemas.microsoft.com/office/powerpoint/2010/main" val="297031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23DB-91F0-4854-A034-231B05D284BB}"/>
              </a:ext>
            </a:extLst>
          </p:cNvPr>
          <p:cNvSpPr>
            <a:spLocks noGrp="1"/>
          </p:cNvSpPr>
          <p:nvPr>
            <p:ph type="title"/>
          </p:nvPr>
        </p:nvSpPr>
        <p:spPr>
          <a:xfrm>
            <a:off x="677334" y="609600"/>
            <a:ext cx="8596668" cy="740898"/>
          </a:xfrm>
        </p:spPr>
        <p:txBody>
          <a:bodyPr/>
          <a:lstStyle/>
          <a:p>
            <a:r>
              <a:rPr lang="en-GB" dirty="0"/>
              <a:t>Continuous</a:t>
            </a:r>
          </a:p>
        </p:txBody>
      </p:sp>
      <p:pic>
        <p:nvPicPr>
          <p:cNvPr id="4" name="Content Placeholder 3">
            <a:extLst>
              <a:ext uri="{FF2B5EF4-FFF2-40B4-BE49-F238E27FC236}">
                <a16:creationId xmlns:a16="http://schemas.microsoft.com/office/drawing/2014/main" id="{FF7E98A9-D7C0-486A-B2B3-84953B549B6F}"/>
              </a:ext>
            </a:extLst>
          </p:cNvPr>
          <p:cNvPicPr>
            <a:picLocks noGrp="1" noChangeAspect="1"/>
          </p:cNvPicPr>
          <p:nvPr>
            <p:ph idx="1"/>
          </p:nvPr>
        </p:nvPicPr>
        <p:blipFill rotWithShape="1">
          <a:blip r:embed="rId2"/>
          <a:srcRect l="28956" t="10548" r="29729" b="19998"/>
          <a:stretch/>
        </p:blipFill>
        <p:spPr>
          <a:xfrm>
            <a:off x="1350498" y="1451705"/>
            <a:ext cx="6780628" cy="5188246"/>
          </a:xfrm>
          <a:prstGeom prst="rect">
            <a:avLst/>
          </a:prstGeom>
        </p:spPr>
      </p:pic>
      <p:sp>
        <p:nvSpPr>
          <p:cNvPr id="5" name="Oval 4">
            <a:extLst>
              <a:ext uri="{FF2B5EF4-FFF2-40B4-BE49-F238E27FC236}">
                <a16:creationId xmlns:a16="http://schemas.microsoft.com/office/drawing/2014/main" id="{FAAA2C7F-4145-4172-8D72-86DB1443D5F5}"/>
              </a:ext>
            </a:extLst>
          </p:cNvPr>
          <p:cNvSpPr/>
          <p:nvPr/>
        </p:nvSpPr>
        <p:spPr>
          <a:xfrm>
            <a:off x="4065563" y="1772529"/>
            <a:ext cx="759655" cy="337625"/>
          </a:xfrm>
          <a:prstGeom prst="ellipse">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98F9C31-2C31-4ACA-89F9-D7AEEBBEB4AF}"/>
              </a:ext>
            </a:extLst>
          </p:cNvPr>
          <p:cNvSpPr/>
          <p:nvPr/>
        </p:nvSpPr>
        <p:spPr>
          <a:xfrm>
            <a:off x="2460673" y="1772529"/>
            <a:ext cx="759655" cy="337625"/>
          </a:xfrm>
          <a:prstGeom prst="ellipse">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D9E79C3-8F9E-436F-9C6B-9392CD564CF4}"/>
              </a:ext>
            </a:extLst>
          </p:cNvPr>
          <p:cNvSpPr/>
          <p:nvPr/>
        </p:nvSpPr>
        <p:spPr>
          <a:xfrm>
            <a:off x="3838134" y="5910775"/>
            <a:ext cx="1634198" cy="337625"/>
          </a:xfrm>
          <a:prstGeom prst="ellipse">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120416B-ED37-4E24-97FA-DF16BDE2D9EB}"/>
              </a:ext>
            </a:extLst>
          </p:cNvPr>
          <p:cNvSpPr/>
          <p:nvPr/>
        </p:nvSpPr>
        <p:spPr>
          <a:xfrm>
            <a:off x="1350498" y="3024554"/>
            <a:ext cx="3587262" cy="1460890"/>
          </a:xfrm>
          <a:prstGeom prst="ellipse">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03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2490-0758-4677-89E6-683475D10579}"/>
              </a:ext>
            </a:extLst>
          </p:cNvPr>
          <p:cNvSpPr>
            <a:spLocks noGrp="1"/>
          </p:cNvSpPr>
          <p:nvPr>
            <p:ph type="title"/>
          </p:nvPr>
        </p:nvSpPr>
        <p:spPr>
          <a:xfrm>
            <a:off x="677334" y="609600"/>
            <a:ext cx="8596668" cy="797169"/>
          </a:xfrm>
        </p:spPr>
        <p:txBody>
          <a:bodyPr/>
          <a:lstStyle/>
          <a:p>
            <a:r>
              <a:rPr lang="en-GB" dirty="0"/>
              <a:t>It appear as</a:t>
            </a:r>
          </a:p>
        </p:txBody>
      </p:sp>
      <p:pic>
        <p:nvPicPr>
          <p:cNvPr id="4" name="Content Placeholder 3">
            <a:extLst>
              <a:ext uri="{FF2B5EF4-FFF2-40B4-BE49-F238E27FC236}">
                <a16:creationId xmlns:a16="http://schemas.microsoft.com/office/drawing/2014/main" id="{EA2DE0FB-550E-4A52-98C1-1F60D552FCE2}"/>
              </a:ext>
            </a:extLst>
          </p:cNvPr>
          <p:cNvPicPr>
            <a:picLocks noGrp="1" noChangeAspect="1"/>
          </p:cNvPicPr>
          <p:nvPr>
            <p:ph idx="1"/>
          </p:nvPr>
        </p:nvPicPr>
        <p:blipFill rotWithShape="1">
          <a:blip r:embed="rId2"/>
          <a:srcRect l="26408" t="47883" r="5960" b="30802"/>
          <a:stretch/>
        </p:blipFill>
        <p:spPr>
          <a:xfrm>
            <a:off x="248718" y="1628386"/>
            <a:ext cx="9453899" cy="2811092"/>
          </a:xfrm>
          <a:prstGeom prst="rect">
            <a:avLst/>
          </a:prstGeom>
        </p:spPr>
      </p:pic>
    </p:spTree>
    <p:extLst>
      <p:ext uri="{BB962C8B-B14F-4D97-AF65-F5344CB8AC3E}">
        <p14:creationId xmlns:p14="http://schemas.microsoft.com/office/powerpoint/2010/main" val="14905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07E0-DE1D-4F98-BAA1-AAC38E3E02E2}"/>
              </a:ext>
            </a:extLst>
          </p:cNvPr>
          <p:cNvSpPr>
            <a:spLocks noGrp="1"/>
          </p:cNvSpPr>
          <p:nvPr>
            <p:ph type="title"/>
          </p:nvPr>
        </p:nvSpPr>
        <p:spPr>
          <a:xfrm>
            <a:off x="677334" y="609600"/>
            <a:ext cx="8596668" cy="728870"/>
          </a:xfrm>
        </p:spPr>
        <p:txBody>
          <a:bodyPr/>
          <a:lstStyle/>
          <a:p>
            <a:r>
              <a:rPr lang="en-GB" dirty="0"/>
              <a:t>Finally</a:t>
            </a:r>
          </a:p>
        </p:txBody>
      </p:sp>
      <p:sp>
        <p:nvSpPr>
          <p:cNvPr id="3" name="Content Placeholder 2">
            <a:extLst>
              <a:ext uri="{FF2B5EF4-FFF2-40B4-BE49-F238E27FC236}">
                <a16:creationId xmlns:a16="http://schemas.microsoft.com/office/drawing/2014/main" id="{20D32136-470D-4895-B82A-1C817D9BDAA4}"/>
              </a:ext>
            </a:extLst>
          </p:cNvPr>
          <p:cNvSpPr>
            <a:spLocks noGrp="1"/>
          </p:cNvSpPr>
          <p:nvPr>
            <p:ph idx="1"/>
          </p:nvPr>
        </p:nvSpPr>
        <p:spPr>
          <a:xfrm>
            <a:off x="677334" y="1338471"/>
            <a:ext cx="8596668" cy="4702892"/>
          </a:xfrm>
        </p:spPr>
        <p:txBody>
          <a:bodyPr>
            <a:normAutofit/>
          </a:bodyPr>
          <a:lstStyle/>
          <a:p>
            <a:pPr algn="just"/>
            <a:r>
              <a:rPr lang="en-GB" sz="2800" dirty="0"/>
              <a:t>You can make several trials to generate equations through LMS’s equation editor after working out the mathematical concept of the question. This will make your work presentable. Do it after you have done all necessary write up.</a:t>
            </a:r>
          </a:p>
          <a:p>
            <a:pPr algn="just"/>
            <a:r>
              <a:rPr lang="en-GB" sz="2800" dirty="0"/>
              <a:t>Thanks</a:t>
            </a:r>
          </a:p>
        </p:txBody>
      </p:sp>
    </p:spTree>
    <p:extLst>
      <p:ext uri="{BB962C8B-B14F-4D97-AF65-F5344CB8AC3E}">
        <p14:creationId xmlns:p14="http://schemas.microsoft.com/office/powerpoint/2010/main" val="384258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ED04-0DF7-42A5-9690-C2B3028B50E4}"/>
              </a:ext>
            </a:extLst>
          </p:cNvPr>
          <p:cNvSpPr>
            <a:spLocks noGrp="1"/>
          </p:cNvSpPr>
          <p:nvPr>
            <p:ph type="title"/>
          </p:nvPr>
        </p:nvSpPr>
        <p:spPr/>
        <p:txBody>
          <a:bodyPr/>
          <a:lstStyle/>
          <a:p>
            <a:r>
              <a:rPr lang="en-GB" dirty="0"/>
              <a:t>It will Appear as below</a:t>
            </a:r>
          </a:p>
        </p:txBody>
      </p:sp>
      <p:sp>
        <p:nvSpPr>
          <p:cNvPr id="6" name="Content Placeholder 5">
            <a:extLst>
              <a:ext uri="{FF2B5EF4-FFF2-40B4-BE49-F238E27FC236}">
                <a16:creationId xmlns:a16="http://schemas.microsoft.com/office/drawing/2014/main" id="{3A3342AD-57BA-41A2-A435-675F22F07497}"/>
              </a:ext>
            </a:extLst>
          </p:cNvPr>
          <p:cNvSpPr>
            <a:spLocks noGrp="1"/>
          </p:cNvSpPr>
          <p:nvPr>
            <p:ph idx="1"/>
          </p:nvPr>
        </p:nvSpPr>
        <p:spPr>
          <a:xfrm>
            <a:off x="677334" y="2160589"/>
            <a:ext cx="8596668" cy="4463870"/>
          </a:xfrm>
        </p:spPr>
        <p:txBody>
          <a:bodyPr/>
          <a:lstStyle/>
          <a:p>
            <a:r>
              <a:rPr lang="en-GB" dirty="0"/>
              <a:t>Click on symbol of equation editor of MS word </a:t>
            </a:r>
          </a:p>
        </p:txBody>
      </p:sp>
      <p:pic>
        <p:nvPicPr>
          <p:cNvPr id="7" name="Picture 6">
            <a:extLst>
              <a:ext uri="{FF2B5EF4-FFF2-40B4-BE49-F238E27FC236}">
                <a16:creationId xmlns:a16="http://schemas.microsoft.com/office/drawing/2014/main" id="{E8C5EF1E-22C1-4962-AC6D-F0269E388CCA}"/>
              </a:ext>
            </a:extLst>
          </p:cNvPr>
          <p:cNvPicPr>
            <a:picLocks noChangeAspect="1"/>
          </p:cNvPicPr>
          <p:nvPr/>
        </p:nvPicPr>
        <p:blipFill rotWithShape="1">
          <a:blip r:embed="rId2"/>
          <a:srcRect l="39845" t="31422" r="11238" b="8604"/>
          <a:stretch/>
        </p:blipFill>
        <p:spPr>
          <a:xfrm>
            <a:off x="1993632" y="2513497"/>
            <a:ext cx="6394994" cy="4110962"/>
          </a:xfrm>
          <a:prstGeom prst="rect">
            <a:avLst/>
          </a:prstGeom>
        </p:spPr>
      </p:pic>
      <p:sp>
        <p:nvSpPr>
          <p:cNvPr id="8" name="Oval 7">
            <a:extLst>
              <a:ext uri="{FF2B5EF4-FFF2-40B4-BE49-F238E27FC236}">
                <a16:creationId xmlns:a16="http://schemas.microsoft.com/office/drawing/2014/main" id="{E8113C83-D431-4A51-8A32-7CC0C417FF48}"/>
              </a:ext>
            </a:extLst>
          </p:cNvPr>
          <p:cNvSpPr/>
          <p:nvPr/>
        </p:nvSpPr>
        <p:spPr>
          <a:xfrm>
            <a:off x="6202017" y="3140765"/>
            <a:ext cx="318053" cy="41081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102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6E8D-50B4-49BE-B039-2EA974B88BCB}"/>
              </a:ext>
            </a:extLst>
          </p:cNvPr>
          <p:cNvSpPr>
            <a:spLocks noGrp="1"/>
          </p:cNvSpPr>
          <p:nvPr>
            <p:ph type="title"/>
          </p:nvPr>
        </p:nvSpPr>
        <p:spPr>
          <a:xfrm>
            <a:off x="677334" y="609600"/>
            <a:ext cx="8596668" cy="742122"/>
          </a:xfrm>
        </p:spPr>
        <p:txBody>
          <a:bodyPr/>
          <a:lstStyle/>
          <a:p>
            <a:r>
              <a:rPr lang="en-GB" dirty="0"/>
              <a:t>It show another page as below</a:t>
            </a:r>
          </a:p>
        </p:txBody>
      </p:sp>
      <p:pic>
        <p:nvPicPr>
          <p:cNvPr id="4" name="Content Placeholder 3">
            <a:extLst>
              <a:ext uri="{FF2B5EF4-FFF2-40B4-BE49-F238E27FC236}">
                <a16:creationId xmlns:a16="http://schemas.microsoft.com/office/drawing/2014/main" id="{D44707A9-CA76-40A3-9D05-9CB7FA52265A}"/>
              </a:ext>
            </a:extLst>
          </p:cNvPr>
          <p:cNvPicPr>
            <a:picLocks noGrp="1" noChangeAspect="1"/>
          </p:cNvPicPr>
          <p:nvPr>
            <p:ph idx="1"/>
          </p:nvPr>
        </p:nvPicPr>
        <p:blipFill rotWithShape="1">
          <a:blip r:embed="rId2"/>
          <a:srcRect l="28281" t="10216" r="31064" b="5227"/>
          <a:stretch/>
        </p:blipFill>
        <p:spPr>
          <a:xfrm>
            <a:off x="834888" y="1351723"/>
            <a:ext cx="6944138" cy="5490996"/>
          </a:xfrm>
          <a:prstGeom prst="rect">
            <a:avLst/>
          </a:prstGeom>
        </p:spPr>
      </p:pic>
      <p:sp>
        <p:nvSpPr>
          <p:cNvPr id="5" name="Oval 4">
            <a:extLst>
              <a:ext uri="{FF2B5EF4-FFF2-40B4-BE49-F238E27FC236}">
                <a16:creationId xmlns:a16="http://schemas.microsoft.com/office/drawing/2014/main" id="{88BE4A94-E104-492B-993A-2C23231EA90B}"/>
              </a:ext>
            </a:extLst>
          </p:cNvPr>
          <p:cNvSpPr/>
          <p:nvPr/>
        </p:nvSpPr>
        <p:spPr>
          <a:xfrm>
            <a:off x="3776870" y="1669774"/>
            <a:ext cx="808382" cy="27829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67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3760-9256-4E9E-B467-E10F7069DBF9}"/>
              </a:ext>
            </a:extLst>
          </p:cNvPr>
          <p:cNvSpPr>
            <a:spLocks noGrp="1"/>
          </p:cNvSpPr>
          <p:nvPr>
            <p:ph type="title"/>
          </p:nvPr>
        </p:nvSpPr>
        <p:spPr>
          <a:xfrm>
            <a:off x="677334" y="609600"/>
            <a:ext cx="8596668" cy="795130"/>
          </a:xfrm>
        </p:spPr>
        <p:txBody>
          <a:bodyPr/>
          <a:lstStyle/>
          <a:p>
            <a:r>
              <a:rPr lang="en-GB" dirty="0"/>
              <a:t>The four buttons above: Click Advance</a:t>
            </a:r>
          </a:p>
        </p:txBody>
      </p:sp>
      <p:pic>
        <p:nvPicPr>
          <p:cNvPr id="4" name="Content Placeholder 3">
            <a:extLst>
              <a:ext uri="{FF2B5EF4-FFF2-40B4-BE49-F238E27FC236}">
                <a16:creationId xmlns:a16="http://schemas.microsoft.com/office/drawing/2014/main" id="{5D9ACEB7-1EBC-43BF-9C3F-0599DC4E907F}"/>
              </a:ext>
            </a:extLst>
          </p:cNvPr>
          <p:cNvPicPr>
            <a:picLocks noGrp="1" noChangeAspect="1"/>
          </p:cNvPicPr>
          <p:nvPr>
            <p:ph idx="1"/>
          </p:nvPr>
        </p:nvPicPr>
        <p:blipFill rotWithShape="1">
          <a:blip r:embed="rId2"/>
          <a:srcRect l="28346" t="9259" r="30232" b="14266"/>
          <a:stretch/>
        </p:blipFill>
        <p:spPr>
          <a:xfrm>
            <a:off x="1470991" y="1404731"/>
            <a:ext cx="6718852" cy="5571858"/>
          </a:xfrm>
          <a:prstGeom prst="rect">
            <a:avLst/>
          </a:prstGeom>
        </p:spPr>
      </p:pic>
      <p:sp>
        <p:nvSpPr>
          <p:cNvPr id="5" name="Oval 4">
            <a:extLst>
              <a:ext uri="{FF2B5EF4-FFF2-40B4-BE49-F238E27FC236}">
                <a16:creationId xmlns:a16="http://schemas.microsoft.com/office/drawing/2014/main" id="{6CF2DFE7-E817-4DD8-881A-78FA4DAB1B1C}"/>
              </a:ext>
            </a:extLst>
          </p:cNvPr>
          <p:cNvSpPr/>
          <p:nvPr/>
        </p:nvSpPr>
        <p:spPr>
          <a:xfrm>
            <a:off x="5897217" y="2557670"/>
            <a:ext cx="715618"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E9C5558-0E34-4329-BDF5-78846D9A89DC}"/>
              </a:ext>
            </a:extLst>
          </p:cNvPr>
          <p:cNvSpPr/>
          <p:nvPr/>
        </p:nvSpPr>
        <p:spPr>
          <a:xfrm>
            <a:off x="4290646" y="1828800"/>
            <a:ext cx="675249" cy="36576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792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8C07F6-F01C-4AD3-BB5B-16E56998A201}"/>
              </a:ext>
            </a:extLst>
          </p:cNvPr>
          <p:cNvPicPr>
            <a:picLocks noChangeAspect="1"/>
          </p:cNvPicPr>
          <p:nvPr/>
        </p:nvPicPr>
        <p:blipFill rotWithShape="1">
          <a:blip r:embed="rId2"/>
          <a:srcRect l="29565" t="10415" r="30653" b="15539"/>
          <a:stretch/>
        </p:blipFill>
        <p:spPr>
          <a:xfrm>
            <a:off x="1404730" y="715617"/>
            <a:ext cx="7527235" cy="5870713"/>
          </a:xfrm>
          <a:prstGeom prst="rect">
            <a:avLst/>
          </a:prstGeom>
        </p:spPr>
      </p:pic>
      <p:sp>
        <p:nvSpPr>
          <p:cNvPr id="5" name="Oval 4">
            <a:extLst>
              <a:ext uri="{FF2B5EF4-FFF2-40B4-BE49-F238E27FC236}">
                <a16:creationId xmlns:a16="http://schemas.microsoft.com/office/drawing/2014/main" id="{F185BC94-ACA2-490B-8204-EC6470BEBB3A}"/>
              </a:ext>
            </a:extLst>
          </p:cNvPr>
          <p:cNvSpPr/>
          <p:nvPr/>
        </p:nvSpPr>
        <p:spPr>
          <a:xfrm>
            <a:off x="4240696" y="5791200"/>
            <a:ext cx="1855304" cy="59634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1556500-DDDF-45EB-93DB-BBAC055E44EC}"/>
              </a:ext>
            </a:extLst>
          </p:cNvPr>
          <p:cNvSpPr txBox="1"/>
          <p:nvPr/>
        </p:nvSpPr>
        <p:spPr>
          <a:xfrm>
            <a:off x="6274191" y="5791201"/>
            <a:ext cx="5148775" cy="369332"/>
          </a:xfrm>
          <a:prstGeom prst="rect">
            <a:avLst/>
          </a:prstGeom>
          <a:noFill/>
        </p:spPr>
        <p:txBody>
          <a:bodyPr wrap="square" rtlCol="0">
            <a:spAutoFit/>
          </a:bodyPr>
          <a:lstStyle/>
          <a:p>
            <a:r>
              <a:rPr lang="en-GB" dirty="0"/>
              <a:t>After writing the equation press (Save equation)</a:t>
            </a:r>
          </a:p>
        </p:txBody>
      </p:sp>
      <p:cxnSp>
        <p:nvCxnSpPr>
          <p:cNvPr id="10" name="Straight Arrow Connector 9">
            <a:extLst>
              <a:ext uri="{FF2B5EF4-FFF2-40B4-BE49-F238E27FC236}">
                <a16:creationId xmlns:a16="http://schemas.microsoft.com/office/drawing/2014/main" id="{9B68CE43-A5CA-46A7-B2F0-9F62F7E5F29E}"/>
              </a:ext>
            </a:extLst>
          </p:cNvPr>
          <p:cNvCxnSpPr/>
          <p:nvPr/>
        </p:nvCxnSpPr>
        <p:spPr>
          <a:xfrm flipH="1">
            <a:off x="5786510" y="6045030"/>
            <a:ext cx="61897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3582B53-438E-4154-85FF-6B3E23CFC35D}"/>
              </a:ext>
            </a:extLst>
          </p:cNvPr>
          <p:cNvSpPr/>
          <p:nvPr/>
        </p:nvSpPr>
        <p:spPr>
          <a:xfrm>
            <a:off x="4431323" y="1083212"/>
            <a:ext cx="858129" cy="40796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A462B4D-0A87-4D76-BA92-3842B723723D}"/>
              </a:ext>
            </a:extLst>
          </p:cNvPr>
          <p:cNvSpPr/>
          <p:nvPr/>
        </p:nvSpPr>
        <p:spPr>
          <a:xfrm>
            <a:off x="1896794" y="2811193"/>
            <a:ext cx="3167575" cy="40796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663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C939AA-B961-44BE-B671-7D45723E2332}"/>
              </a:ext>
            </a:extLst>
          </p:cNvPr>
          <p:cNvPicPr>
            <a:picLocks noChangeAspect="1"/>
          </p:cNvPicPr>
          <p:nvPr/>
        </p:nvPicPr>
        <p:blipFill rotWithShape="1">
          <a:blip r:embed="rId2"/>
          <a:srcRect l="38260" t="32262" r="10109" b="6839"/>
          <a:stretch/>
        </p:blipFill>
        <p:spPr>
          <a:xfrm>
            <a:off x="967409" y="919946"/>
            <a:ext cx="8097078" cy="5369640"/>
          </a:xfrm>
          <a:prstGeom prst="rect">
            <a:avLst/>
          </a:prstGeom>
        </p:spPr>
      </p:pic>
    </p:spTree>
    <p:extLst>
      <p:ext uri="{BB962C8B-B14F-4D97-AF65-F5344CB8AC3E}">
        <p14:creationId xmlns:p14="http://schemas.microsoft.com/office/powerpoint/2010/main" val="36735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3EF9-6E84-49E9-8B9D-FF23A8852C0F}"/>
              </a:ext>
            </a:extLst>
          </p:cNvPr>
          <p:cNvSpPr>
            <a:spLocks noGrp="1"/>
          </p:cNvSpPr>
          <p:nvPr>
            <p:ph type="title"/>
          </p:nvPr>
        </p:nvSpPr>
        <p:spPr/>
        <p:txBody>
          <a:bodyPr/>
          <a:lstStyle/>
          <a:p>
            <a:r>
              <a:rPr lang="en-GB" dirty="0"/>
              <a:t>It appear as shown</a:t>
            </a:r>
          </a:p>
        </p:txBody>
      </p:sp>
      <p:pic>
        <p:nvPicPr>
          <p:cNvPr id="4" name="Content Placeholder 3">
            <a:extLst>
              <a:ext uri="{FF2B5EF4-FFF2-40B4-BE49-F238E27FC236}">
                <a16:creationId xmlns:a16="http://schemas.microsoft.com/office/drawing/2014/main" id="{8C8239F4-69FB-4231-9DAD-81DB7B9DAD39}"/>
              </a:ext>
            </a:extLst>
          </p:cNvPr>
          <p:cNvPicPr>
            <a:picLocks noGrp="1" noChangeAspect="1"/>
          </p:cNvPicPr>
          <p:nvPr>
            <p:ph idx="1"/>
          </p:nvPr>
        </p:nvPicPr>
        <p:blipFill rotWithShape="1">
          <a:blip r:embed="rId2"/>
          <a:srcRect l="27639" t="26086" r="8823" b="52213"/>
          <a:stretch/>
        </p:blipFill>
        <p:spPr>
          <a:xfrm>
            <a:off x="318052" y="2703443"/>
            <a:ext cx="9937659" cy="1908314"/>
          </a:xfrm>
          <a:prstGeom prst="rect">
            <a:avLst/>
          </a:prstGeom>
        </p:spPr>
      </p:pic>
    </p:spTree>
    <p:extLst>
      <p:ext uri="{BB962C8B-B14F-4D97-AF65-F5344CB8AC3E}">
        <p14:creationId xmlns:p14="http://schemas.microsoft.com/office/powerpoint/2010/main" val="417496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2EFC-218D-47FD-B155-EDFBC042BA07}"/>
              </a:ext>
            </a:extLst>
          </p:cNvPr>
          <p:cNvSpPr>
            <a:spLocks noGrp="1"/>
          </p:cNvSpPr>
          <p:nvPr>
            <p:ph type="title"/>
          </p:nvPr>
        </p:nvSpPr>
        <p:spPr/>
        <p:txBody>
          <a:bodyPr/>
          <a:lstStyle/>
          <a:p>
            <a:r>
              <a:rPr lang="en-GB" dirty="0"/>
              <a:t>This is Pythagoras theorem </a:t>
            </a:r>
          </a:p>
        </p:txBody>
      </p:sp>
      <p:pic>
        <p:nvPicPr>
          <p:cNvPr id="18" name="Content Placeholder 17">
            <a:extLst>
              <a:ext uri="{FF2B5EF4-FFF2-40B4-BE49-F238E27FC236}">
                <a16:creationId xmlns:a16="http://schemas.microsoft.com/office/drawing/2014/main" id="{441EEA11-DC97-4E6F-8ADD-C83BDE1E24A4}"/>
              </a:ext>
            </a:extLst>
          </p:cNvPr>
          <p:cNvPicPr>
            <a:picLocks noGrp="1" noChangeAspect="1"/>
          </p:cNvPicPr>
          <p:nvPr>
            <p:ph idx="1"/>
          </p:nvPr>
        </p:nvPicPr>
        <p:blipFill rotWithShape="1">
          <a:blip r:embed="rId2"/>
          <a:srcRect l="28496" t="9931" r="29135" b="13055"/>
          <a:stretch/>
        </p:blipFill>
        <p:spPr>
          <a:xfrm>
            <a:off x="1505243" y="1434906"/>
            <a:ext cx="7568419" cy="4698608"/>
          </a:xfrm>
          <a:prstGeom prst="rect">
            <a:avLst/>
          </a:prstGeom>
        </p:spPr>
      </p:pic>
      <p:sp>
        <p:nvSpPr>
          <p:cNvPr id="19" name="Oval 18">
            <a:extLst>
              <a:ext uri="{FF2B5EF4-FFF2-40B4-BE49-F238E27FC236}">
                <a16:creationId xmlns:a16="http://schemas.microsoft.com/office/drawing/2014/main" id="{3298B660-DEE5-4104-8D96-705FD957F17C}"/>
              </a:ext>
            </a:extLst>
          </p:cNvPr>
          <p:cNvSpPr/>
          <p:nvPr/>
        </p:nvSpPr>
        <p:spPr>
          <a:xfrm>
            <a:off x="4557932" y="1716258"/>
            <a:ext cx="872197" cy="35169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6842FBA-1097-49DC-BC8B-44A54ECECD75}"/>
              </a:ext>
            </a:extLst>
          </p:cNvPr>
          <p:cNvSpPr/>
          <p:nvPr/>
        </p:nvSpPr>
        <p:spPr>
          <a:xfrm>
            <a:off x="3373900" y="2023400"/>
            <a:ext cx="872197" cy="35169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DFBEC39-341B-42F8-9A5F-6A71BDCC448E}"/>
              </a:ext>
            </a:extLst>
          </p:cNvPr>
          <p:cNvSpPr/>
          <p:nvPr/>
        </p:nvSpPr>
        <p:spPr>
          <a:xfrm>
            <a:off x="2189868" y="3062064"/>
            <a:ext cx="2056229" cy="36693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501C0F8-6E03-473F-8D18-858A34AEE48B}"/>
              </a:ext>
            </a:extLst>
          </p:cNvPr>
          <p:cNvSpPr/>
          <p:nvPr/>
        </p:nvSpPr>
        <p:spPr>
          <a:xfrm>
            <a:off x="4246097" y="5423094"/>
            <a:ext cx="2056229" cy="36693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23635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151</TotalTime>
  <Words>146</Words>
  <Application>Microsoft Office PowerPoint</Application>
  <PresentationFormat>Widescreen</PresentationFormat>
  <Paragraphs>27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How to Use Equation editor on LMS</vt:lpstr>
      <vt:lpstr>To Write equation </vt:lpstr>
      <vt:lpstr>It will Appear as below</vt:lpstr>
      <vt:lpstr>It show another page as below</vt:lpstr>
      <vt:lpstr>The four buttons above: Click Advance</vt:lpstr>
      <vt:lpstr>PowerPoint Presentation</vt:lpstr>
      <vt:lpstr>PowerPoint Presentation</vt:lpstr>
      <vt:lpstr>It appear as shown</vt:lpstr>
      <vt:lpstr>This is Pythagoras theorem </vt:lpstr>
      <vt:lpstr>It appear as shown below</vt:lpstr>
      <vt:lpstr>Integral</vt:lpstr>
      <vt:lpstr>It appear as shown below:</vt:lpstr>
      <vt:lpstr>Quadratic Equation</vt:lpstr>
      <vt:lpstr>It appear as this</vt:lpstr>
      <vt:lpstr>Differentiation</vt:lpstr>
      <vt:lpstr>It appears as</vt:lpstr>
      <vt:lpstr>Summation</vt:lpstr>
      <vt:lpstr>It appears as</vt:lpstr>
      <vt:lpstr>Continuous Equation </vt:lpstr>
      <vt:lpstr>It appear as</vt:lpstr>
      <vt:lpstr>Continuous</vt:lpstr>
      <vt:lpstr>It appear as</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Equation editor on LMS</dc:title>
  <dc:creator>Olanrewaju Daramola</dc:creator>
  <cp:lastModifiedBy>Olanrewaju Daramola</cp:lastModifiedBy>
  <cp:revision>14</cp:revision>
  <dcterms:created xsi:type="dcterms:W3CDTF">2020-06-18T08:30:09Z</dcterms:created>
  <dcterms:modified xsi:type="dcterms:W3CDTF">2020-06-18T11:01:46Z</dcterms:modified>
</cp:coreProperties>
</file>